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396">
          <p15:clr>
            <a:srgbClr val="9AA0A6"/>
          </p15:clr>
        </p15:guide>
        <p15:guide id="2" orient="horz" pos="4228">
          <p15:clr>
            <a:srgbClr val="9AA0A6"/>
          </p15:clr>
        </p15:guide>
        <p15:guide id="3" orient="horz" pos="964">
          <p15:clr>
            <a:srgbClr val="9AA0A6"/>
          </p15:clr>
        </p15:guide>
        <p15:guide id="4" pos="283">
          <p15:clr>
            <a:srgbClr val="9AA0A6"/>
          </p15:clr>
        </p15:guide>
        <p15:guide id="5" pos="379">
          <p15:clr>
            <a:srgbClr val="9AA0A6"/>
          </p15:clr>
        </p15:guide>
        <p15:guide id="6" orient="horz" pos="1191">
          <p15:clr>
            <a:srgbClr val="9AA0A6"/>
          </p15:clr>
        </p15:guide>
        <p15:guide id="7" pos="38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96"/>
        <p:guide pos="4228" orient="horz"/>
        <p:guide pos="964" orient="horz"/>
        <p:guide pos="283"/>
        <p:guide pos="379"/>
        <p:guide pos="1191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befd382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50befd3820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e17fdab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5ee17fdab6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</a:t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ee17fda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</a:t>
            </a:r>
            <a:endParaRPr/>
          </a:p>
        </p:txBody>
      </p:sp>
      <p:sp>
        <p:nvSpPr>
          <p:cNvPr id="136" name="Google Shape;136;g5ee17fdab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ee17fda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5ee17fdab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Objeto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440286" y="614407"/>
            <a:ext cx="11309400" cy="118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rtl="0" algn="l">
              <a:spcBef>
                <a:spcPts val="360"/>
              </a:spcBef>
              <a:spcAft>
                <a:spcPts val="0"/>
              </a:spcAft>
              <a:buSzPts val="1656"/>
              <a:buChar char="●"/>
              <a:defRPr/>
            </a:lvl1pPr>
            <a:lvl2pPr indent="-333756" lvl="1" marL="914400" rtl="0" algn="l"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2pPr>
            <a:lvl3pPr indent="-333756" lvl="2" marL="1371600" rtl="0" algn="l">
              <a:spcBef>
                <a:spcPts val="600"/>
              </a:spcBef>
              <a:spcAft>
                <a:spcPts val="0"/>
              </a:spcAft>
              <a:buSzPts val="1656"/>
              <a:buChar char="■"/>
              <a:defRPr/>
            </a:lvl3pPr>
            <a:lvl4pPr indent="-333756" lvl="3" marL="1828800" rtl="0" algn="l">
              <a:spcBef>
                <a:spcPts val="600"/>
              </a:spcBef>
              <a:spcAft>
                <a:spcPts val="0"/>
              </a:spcAft>
              <a:buSzPts val="1656"/>
              <a:buChar char="●"/>
              <a:defRPr/>
            </a:lvl4pPr>
            <a:lvl5pPr indent="-333756" lvl="4" marL="2286000" rtl="0" algn="l"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5pPr>
            <a:lvl6pPr indent="-333756" lvl="5" marL="2743200" rtl="0" algn="l">
              <a:spcBef>
                <a:spcPts val="600"/>
              </a:spcBef>
              <a:spcAft>
                <a:spcPts val="0"/>
              </a:spcAft>
              <a:buSzPts val="1656"/>
              <a:buChar char="■"/>
              <a:defRPr/>
            </a:lvl6pPr>
            <a:lvl7pPr indent="-333756" lvl="6" marL="3200400" rtl="0" algn="l">
              <a:spcBef>
                <a:spcPts val="600"/>
              </a:spcBef>
              <a:spcAft>
                <a:spcPts val="0"/>
              </a:spcAft>
              <a:buSzPts val="1656"/>
              <a:buChar char="●"/>
              <a:defRPr/>
            </a:lvl7pPr>
            <a:lvl8pPr indent="-333756" lvl="7" marL="3657600" rtl="0" algn="l"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8pPr>
            <a:lvl9pPr indent="-333756" lvl="8" marL="4114800" rtl="0" algn="l">
              <a:spcBef>
                <a:spcPts val="600"/>
              </a:spcBef>
              <a:spcAft>
                <a:spcPts val="600"/>
              </a:spcAft>
              <a:buSzPts val="1656"/>
              <a:buChar char="■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500979" y="1626125"/>
            <a:ext cx="56082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b="1" i="1" lang="pt-PT">
                <a:solidFill>
                  <a:srgbClr val="FFFFFF"/>
                </a:solidFill>
              </a:rPr>
              <a:t>The Teacher Planning App - Android App</a:t>
            </a:r>
            <a:endParaRPr b="1" i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b="1" lang="pt-PT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Trabalho Prático Nº 1</a:t>
            </a:r>
            <a:endParaRPr b="1" i="1" sz="1500">
              <a:solidFill>
                <a:srgbClr val="FFFFFF"/>
              </a:solidFill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00987" y="4534799"/>
            <a:ext cx="42552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PDM - MEI6 - 2019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FFFFFF"/>
                </a:solidFill>
              </a:rPr>
              <a:t>Rui Oliveira - Nº 3698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FFFFFF"/>
                </a:solidFill>
              </a:rPr>
              <a:t>Tiago Silva - Nº 6130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FFFFFF"/>
                </a:solidFill>
              </a:rPr>
              <a:t>Pedro Oliveira - Nº 8684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FFFFFF"/>
                </a:solidFill>
              </a:rPr>
              <a:t>André Monteiro - Nº 16202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chemeClr val="lt1"/>
                </a:solidFill>
              </a:rPr>
              <a:t>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526200" y="1868525"/>
            <a:ext cx="11291100" cy="48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1" i="1" lang="pt-PT" sz="1800"/>
              <a:t>Objectivos:</a:t>
            </a:r>
            <a:endParaRPr b="1" i="1" sz="1800"/>
          </a:p>
          <a:p>
            <a:pPr indent="-289744" lvl="0" marL="763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Apresentar a aplicação </a:t>
            </a:r>
            <a:r>
              <a:rPr lang="pt-PT" sz="1400"/>
              <a:t>Android</a:t>
            </a:r>
            <a:r>
              <a:rPr lang="pt-PT" sz="1400"/>
              <a:t> - The Teacher Planning App</a:t>
            </a:r>
            <a:endParaRPr sz="1400"/>
          </a:p>
          <a:p>
            <a:pPr indent="-3175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 sz="1400"/>
              <a:t>Permite melhorar a gestão e organização da vida </a:t>
            </a:r>
            <a:r>
              <a:rPr lang="pt-PT" sz="1400"/>
              <a:t>académica</a:t>
            </a:r>
            <a:r>
              <a:rPr lang="pt-PT" sz="1400"/>
              <a:t> de um docente</a:t>
            </a:r>
            <a:endParaRPr sz="1400"/>
          </a:p>
          <a:p>
            <a:pPr indent="-3175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 sz="1400"/>
              <a:t>Potencia uma melhor comunicação com os estudantes </a:t>
            </a:r>
            <a:endParaRPr sz="1400"/>
          </a:p>
          <a:p>
            <a:pPr indent="-3175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 sz="1400"/>
              <a:t>Aplicação simples e com uma boa user experience</a:t>
            </a:r>
            <a:endParaRPr sz="1400"/>
          </a:p>
          <a:p>
            <a:pPr indent="-289744" lvl="0" marL="763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Desenvolver os conhecimentos e competências técnicas na plataforma Android</a:t>
            </a:r>
            <a:endParaRPr sz="1400"/>
          </a:p>
          <a:p>
            <a:pPr indent="0" lvl="0" marL="3060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1" i="1" lang="pt-PT" sz="1800"/>
              <a:t>Etapas:</a:t>
            </a:r>
            <a:endParaRPr b="1" i="1" sz="1800"/>
          </a:p>
          <a:p>
            <a:pPr indent="-317500" lvl="0" marL="914400" rtl="0" algn="l">
              <a:spcBef>
                <a:spcPts val="96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Criação de mockups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Definição da arquitetura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Investigação da implementação dos serviços REST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Desenvolvimento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Implementação do login via google</a:t>
            </a:r>
            <a:endParaRPr b="1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rgbClr val="FFFFFF"/>
                </a:solidFill>
              </a:rPr>
              <a:t>ARQUITETURA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86975" y="2394250"/>
            <a:ext cx="7611000" cy="3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0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Lato"/>
              <a:buChar char="●"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Base de dados MySql  vs  REALM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-"/>
            </a:pPr>
            <a:r>
              <a:rPr lang="pt-P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Modelo de dados relacional - SQL vs NoSQL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-"/>
            </a:pPr>
            <a:r>
              <a:rPr lang="pt-P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Experiência profissional de alguns elementos do grupo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-"/>
            </a:pPr>
            <a:r>
              <a:rPr lang="pt-P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Facilidade em potencial futura gestão de comunicações em server-side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600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Lato"/>
              <a:buChar char="●"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API RESTfull Webservices - Model-View-Controler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794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Spring Framework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258" y="3913117"/>
            <a:ext cx="4627974" cy="19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3833" y="2182414"/>
            <a:ext cx="2546399" cy="14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0533" y="2210203"/>
            <a:ext cx="1986100" cy="137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chemeClr val="lt1"/>
                </a:solidFill>
              </a:rPr>
              <a:t>ECRÃS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450" y="1870331"/>
            <a:ext cx="2781966" cy="483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00" y="1890006"/>
            <a:ext cx="2711788" cy="483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5775" y="1909667"/>
            <a:ext cx="2705200" cy="479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602" y="1889956"/>
            <a:ext cx="2675362" cy="483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chemeClr val="lt1"/>
                </a:solidFill>
              </a:rPr>
              <a:t>ECRÃS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444" y="1890006"/>
            <a:ext cx="2739873" cy="483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5">
            <a:alphaModFix/>
          </a:blip>
          <a:srcRect b="0" l="0" r="2799" t="0"/>
          <a:stretch/>
        </p:blipFill>
        <p:spPr>
          <a:xfrm>
            <a:off x="450003" y="1890000"/>
            <a:ext cx="2705200" cy="48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rgbClr val="FFFFFF"/>
                </a:solidFill>
              </a:rPr>
              <a:t>SERVIÇOS - API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486975" y="2394250"/>
            <a:ext cx="5609100" cy="20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0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Lato"/>
              <a:buChar char="●"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Android RETROFIT2 para os pedidos HTTP RESTfull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Exemplo para a criação/login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dos utilizadores da app: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4791775" y="2951100"/>
            <a:ext cx="69492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@POST("user/createUser")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Call&lt;ResponseBody&gt; createUser(@Field("username") String title,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	                       			@Field("password") String body,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16776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 	           @Field("email") String email);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@POST("user/login")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Call&lt;ResponseBody&gt; login(@Query("email") String email,</a:t>
            </a:r>
            <a:b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		@Query("password") String password);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rgbClr val="FFFFFF"/>
                </a:solidFill>
              </a:rPr>
              <a:t>GOOGLE LOGIN - OAuth 2.0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486975" y="2394250"/>
            <a:ext cx="11207400" cy="4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0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Lato"/>
              <a:buChar char="●"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Google Identity Platform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Ultrapassa a inconveniência de um novo preenchimento de um formulário de registo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Consistência de dados entre aparelhos com a mesma conta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Protocolo standard da industria web - OAuth 2.0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Facilidade de implementação: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1220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ficheiro build.gradle dependência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1220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gerar a chave/fingerprint SHA-1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1220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developer page - add new client com a fingerprint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1220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activity_login.xml adicionar o botão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rgbClr val="FFFFFF"/>
                </a:solidFill>
              </a:rPr>
              <a:t>CONCLUSÃO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521125" y="1855025"/>
            <a:ext cx="110295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●"/>
            </a:pPr>
            <a:r>
              <a:rPr b="1" lang="pt-PT"/>
              <a:t>Boas práticas </a:t>
            </a:r>
            <a:endParaRPr b="1"/>
          </a:p>
          <a:p>
            <a:pPr indent="151199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Gestão do ciclo de vida das actividades</a:t>
            </a:r>
            <a:endParaRPr/>
          </a:p>
          <a:p>
            <a:pPr indent="151199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Tipologias de layout</a:t>
            </a:r>
            <a:endParaRPr/>
          </a:p>
          <a:p>
            <a:pPr indent="151199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Decisões de arquitetura</a:t>
            </a:r>
            <a:endParaRPr/>
          </a:p>
          <a:p>
            <a:pPr indent="-306000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1656"/>
              <a:buChar char="●"/>
            </a:pPr>
            <a:r>
              <a:rPr b="1" lang="pt-PT"/>
              <a:t>Android Studio</a:t>
            </a:r>
            <a:endParaRPr b="1"/>
          </a:p>
          <a:p>
            <a:pPr indent="151199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Diferentes ficheiros</a:t>
            </a:r>
            <a:endParaRPr/>
          </a:p>
          <a:p>
            <a:pPr indent="151199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Estrutura do projecto</a:t>
            </a:r>
            <a:endParaRPr/>
          </a:p>
          <a:p>
            <a:pPr indent="-306000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1656"/>
              <a:buChar char="●"/>
            </a:pPr>
            <a:r>
              <a:rPr b="1" lang="pt-PT"/>
              <a:t>Customização</a:t>
            </a:r>
            <a:endParaRPr b="1"/>
          </a:p>
          <a:p>
            <a:pPr indent="0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	Plataforma aberta com uma grande comunidade</a:t>
            </a:r>
            <a:endParaRPr/>
          </a:p>
          <a:p>
            <a:pPr indent="0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    Enorme facilidade de personalização</a:t>
            </a:r>
            <a:endParaRPr/>
          </a:p>
          <a:p>
            <a:pPr indent="151199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Líder em market share de aplicações móveis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rgbClr val="FFFFFF"/>
                </a:solidFill>
              </a:rPr>
              <a:t>Demo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521125" y="1550225"/>
            <a:ext cx="110295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●"/>
            </a:pPr>
            <a:r>
              <a:rPr b="1" lang="pt-PT"/>
              <a:t>Demonstração</a:t>
            </a:r>
            <a:r>
              <a:rPr b="1" lang="pt-PT"/>
              <a:t> da aplicação em emulador:</a:t>
            </a:r>
            <a:endParaRPr b="1"/>
          </a:p>
          <a:p>
            <a:pPr indent="0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0" lvl="0" marL="457200" rtl="0" algn="l">
              <a:spcBef>
                <a:spcPts val="960"/>
              </a:spcBef>
              <a:spcAft>
                <a:spcPts val="0"/>
              </a:spcAft>
              <a:buSzPts val="2400"/>
              <a:buChar char="-"/>
            </a:pPr>
            <a:r>
              <a:rPr b="1" lang="pt-PT" sz="2400"/>
              <a:t> Google Pixel 2 - API 24</a:t>
            </a:r>
            <a:endParaRPr b="1" sz="2400"/>
          </a:p>
          <a:p>
            <a:pPr indent="151199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300" y="1890005"/>
            <a:ext cx="6787323" cy="4675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